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59" r:id="rId17"/>
    <p:sldId id="260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" y="2133600"/>
            <a:ext cx="8991600" cy="2765425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Система </a:t>
            </a:r>
            <a:r>
              <a:rPr lang="ru-RU" sz="4000" b="1" dirty="0" err="1" smtClean="0"/>
              <a:t>тьюторского</a:t>
            </a:r>
            <a:r>
              <a:rPr lang="ru-RU" sz="4000" b="1" dirty="0" smtClean="0"/>
              <a:t> сопровождения элективных образовательных практик как инструмент подготовки учащихся основной школы к выбору профиля обучения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>
              <a:latin typeface="Bookman Old Style" panose="02050604050505020204" pitchFamily="18" charset="0"/>
            </a:endParaRPr>
          </a:p>
        </p:txBody>
      </p:sp>
      <p:sp>
        <p:nvSpPr>
          <p:cNvPr id="307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129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НМП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Апрель-ноябрь 2018</a:t>
            </a:r>
          </a:p>
        </p:txBody>
      </p:sp>
      <p:pic>
        <p:nvPicPr>
          <p:cNvPr id="7" name="Рисунок 6" descr="http://old.tusur.ru/export/sites/ru.tusur.new/ru/centers/ckr/news-ckr/news/2009/10-1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362200" cy="83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Дом\Desktop\tit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28599"/>
            <a:ext cx="2590800" cy="1594339"/>
          </a:xfrm>
          <a:prstGeom prst="rect">
            <a:avLst/>
          </a:prstGeom>
          <a:noFill/>
        </p:spPr>
      </p:pic>
      <p:pic>
        <p:nvPicPr>
          <p:cNvPr id="8" name="Picture 2" descr="C:\Users\Дом\Desktop\tit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228600"/>
            <a:ext cx="2590800" cy="1594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Кейс – метод как педагогическая технология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            </a:t>
            </a:r>
            <a:r>
              <a:rPr lang="ru-RU" sz="2800" b="1" i="1" smtClean="0">
                <a:solidFill>
                  <a:schemeClr val="folHlink"/>
                </a:solidFill>
              </a:rPr>
              <a:t>Требования к кейс- методу: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- соответствовать чётко поставленной цели;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- иметь соответствующий уровень трудности;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- иллюстрировать аспекты реальной жизни;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- не устаревать слишком быстро;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- иметь национальную окраску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- иллюстрировать типичные ситуации;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- развивать аналитическое мышление;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- провоцировать дискуссию.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Кейс – метод как педагогическая технология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    </a:t>
            </a:r>
            <a:r>
              <a:rPr lang="ru-RU" b="1" i="1" smtClean="0">
                <a:solidFill>
                  <a:schemeClr val="folHlink"/>
                </a:solidFill>
              </a:rPr>
              <a:t>Создание нового кейса состоит из пяти этапов:</a:t>
            </a:r>
          </a:p>
          <a:p>
            <a:pPr eaLnBrk="1" hangingPunct="1"/>
            <a:r>
              <a:rPr lang="ru-RU" smtClean="0"/>
              <a:t>Поиск источника кейса.</a:t>
            </a:r>
          </a:p>
          <a:p>
            <a:pPr eaLnBrk="1" hangingPunct="1"/>
            <a:r>
              <a:rPr lang="ru-RU" smtClean="0"/>
              <a:t>Сбор данных для кейса.</a:t>
            </a:r>
          </a:p>
          <a:p>
            <a:pPr eaLnBrk="1" hangingPunct="1"/>
            <a:r>
              <a:rPr lang="ru-RU" smtClean="0"/>
              <a:t>Макетирование содержания кейса.</a:t>
            </a:r>
          </a:p>
          <a:p>
            <a:pPr eaLnBrk="1" hangingPunct="1"/>
            <a:r>
              <a:rPr lang="ru-RU" smtClean="0"/>
              <a:t>Апробация кейса в аудитории.</a:t>
            </a:r>
          </a:p>
          <a:p>
            <a:pPr eaLnBrk="1" hangingPunct="1"/>
            <a:r>
              <a:rPr lang="ru-RU" smtClean="0"/>
              <a:t>Жизненный цикл кейса.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Кейс – метод как педагогическая технология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           </a:t>
            </a:r>
            <a:r>
              <a:rPr lang="ru-RU" b="1" i="1" smtClean="0">
                <a:solidFill>
                  <a:schemeClr val="folHlink"/>
                </a:solidFill>
              </a:rPr>
              <a:t>Типы кейсов:</a:t>
            </a:r>
          </a:p>
          <a:p>
            <a:pPr eaLnBrk="1" hangingPunct="1"/>
            <a:r>
              <a:rPr lang="ru-RU" smtClean="0"/>
              <a:t>полевые - основаны на фактах реальной жизни;</a:t>
            </a:r>
          </a:p>
          <a:p>
            <a:pPr eaLnBrk="1" hangingPunct="1"/>
            <a:r>
              <a:rPr lang="ru-RU" smtClean="0"/>
              <a:t>кресельные- основаны на вымысле автора;</a:t>
            </a:r>
          </a:p>
          <a:p>
            <a:pPr eaLnBrk="1" hangingPunct="1"/>
            <a:r>
              <a:rPr lang="ru-RU" smtClean="0"/>
              <a:t>американские-«длинные»;</a:t>
            </a:r>
          </a:p>
          <a:p>
            <a:pPr eaLnBrk="1" hangingPunct="1"/>
            <a:r>
              <a:rPr lang="ru-RU" smtClean="0"/>
              <a:t>западно-европейские- «короткие».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Чему учит метод кейсов?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видеть проблемы</a:t>
            </a:r>
          </a:p>
          <a:p>
            <a:pPr lvl="0"/>
            <a:r>
              <a:rPr lang="ru-RU" dirty="0" smtClean="0"/>
              <a:t> понимать и использовать концепции</a:t>
            </a:r>
          </a:p>
          <a:p>
            <a:pPr lvl="0"/>
            <a:r>
              <a:rPr lang="ru-RU" dirty="0" smtClean="0"/>
              <a:t>анализировать профессиональные ситуации</a:t>
            </a:r>
          </a:p>
          <a:p>
            <a:pPr lvl="0"/>
            <a:r>
              <a:rPr lang="ru-RU" dirty="0" smtClean="0"/>
              <a:t> оценивать альтернативы возможных решений</a:t>
            </a:r>
          </a:p>
          <a:p>
            <a:pPr lvl="0"/>
            <a:r>
              <a:rPr lang="ru-RU" dirty="0" smtClean="0"/>
              <a:t> выбирать оптимальный вариант решения</a:t>
            </a:r>
          </a:p>
          <a:p>
            <a:pPr lvl="0"/>
            <a:r>
              <a:rPr lang="ru-RU" dirty="0" smtClean="0"/>
              <a:t> составлять план его осуществления </a:t>
            </a:r>
          </a:p>
          <a:p>
            <a:pPr lvl="0"/>
            <a:r>
              <a:rPr lang="ru-RU" dirty="0" smtClean="0"/>
              <a:t>развивать мотивацию</a:t>
            </a:r>
          </a:p>
          <a:p>
            <a:pPr lvl="0"/>
            <a:r>
              <a:rPr lang="ru-RU" dirty="0" smtClean="0"/>
              <a:t>развивать коммуникационные навыки и умения</a:t>
            </a:r>
          </a:p>
          <a:p>
            <a:pPr lvl="0"/>
            <a:r>
              <a:rPr lang="ru-RU" dirty="0" smtClean="0"/>
              <a:t>учит быть объективными</a:t>
            </a:r>
          </a:p>
          <a:p>
            <a:pPr lvl="0"/>
            <a:r>
              <a:rPr lang="ru-RU" dirty="0" smtClean="0"/>
              <a:t>новому видению самих ситуаций</a:t>
            </a:r>
          </a:p>
          <a:p>
            <a:pPr lvl="0"/>
            <a:r>
              <a:rPr lang="ru-RU" dirty="0" smtClean="0"/>
              <a:t>передает обобщенный опыт</a:t>
            </a:r>
          </a:p>
          <a:p>
            <a:pPr lvl="0"/>
            <a:r>
              <a:rPr lang="ru-RU" dirty="0" smtClean="0"/>
              <a:t>помогает стать восприимчивым к другому мнению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Структура кейса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b="1" dirty="0" smtClean="0"/>
              <a:t>Введение</a:t>
            </a:r>
            <a:r>
              <a:rPr lang="ru-RU" dirty="0" smtClean="0"/>
              <a:t> — первые несколько абзацев:</a:t>
            </a:r>
          </a:p>
          <a:p>
            <a:pPr lvl="0"/>
            <a:r>
              <a:rPr lang="ru-RU" dirty="0" smtClean="0"/>
              <a:t>постановка задачи;</a:t>
            </a:r>
          </a:p>
          <a:p>
            <a:pPr lvl="0"/>
            <a:r>
              <a:rPr lang="ru-RU" dirty="0" smtClean="0"/>
              <a:t>название учреждения, имена и должности главных персонажей;</a:t>
            </a:r>
          </a:p>
          <a:p>
            <a:pPr lvl="0"/>
            <a:r>
              <a:rPr lang="ru-RU" dirty="0" smtClean="0"/>
              <a:t>название, размещение и номенклатура продукции организации;</a:t>
            </a:r>
          </a:p>
          <a:p>
            <a:pPr lvl="0"/>
            <a:r>
              <a:rPr lang="ru-RU" dirty="0" smtClean="0"/>
              <a:t>укажите название кейса и авторство.</a:t>
            </a:r>
          </a:p>
          <a:p>
            <a:pPr lvl="0">
              <a:buNone/>
            </a:pPr>
            <a:r>
              <a:rPr lang="ru-RU" b="1" dirty="0" smtClean="0"/>
              <a:t>Проблема</a:t>
            </a:r>
            <a:r>
              <a:rPr lang="ru-RU" dirty="0" smtClean="0"/>
              <a:t> — несколько абзацев:</a:t>
            </a:r>
          </a:p>
          <a:p>
            <a:pPr lvl="0"/>
            <a:r>
              <a:rPr lang="ru-RU" dirty="0" smtClean="0"/>
              <a:t>краткое описание проблемы (как она видится разными участниками событий);</a:t>
            </a:r>
          </a:p>
          <a:p>
            <a:pPr lvl="0"/>
            <a:r>
              <a:rPr lang="ru-RU" dirty="0" smtClean="0"/>
              <a:t>описание структуры проблемной ситуации, если возможно.</a:t>
            </a:r>
          </a:p>
          <a:p>
            <a:pPr>
              <a:buNone/>
            </a:pPr>
            <a:r>
              <a:rPr lang="ru-RU" b="1" dirty="0" smtClean="0"/>
              <a:t>Материалы для решения</a:t>
            </a:r>
            <a:r>
              <a:rPr lang="ru-RU" dirty="0" smtClean="0"/>
              <a:t> — структурированы в форме вопросов и ответов или разбиты на темы и </a:t>
            </a:r>
            <a:r>
              <a:rPr lang="ru-RU" dirty="0" err="1" smtClean="0"/>
              <a:t>подтемы</a:t>
            </a:r>
            <a:r>
              <a:rPr lang="ru-RU" dirty="0" smtClean="0"/>
              <a:t>. Материалы, необходимые для решений каждого конкретного кейса, самостоятельно определяются автором.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Требования к хорошему кейсу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805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5105400"/>
              </a:tblGrid>
              <a:tr h="420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Требования к хорошему кейсу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Его развернутая характеристика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фабула, история, ситуация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реальная, интересная, жизненная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5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конфликт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напряженность, психологичность, неоднозначность, профессиональность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проблема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сложность и скрытый характер проблемы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концепция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должна быть основой кейса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5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действия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многовариантность, реальность, напряженность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5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персонажи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привлекательные, обладают выраженными личностными качествами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39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решения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возможность принятия решений,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их многовариантность, неоднозначность, наличие риска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опыт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концентрируется в содержании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информация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информативность и многоплановость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объем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0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4293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краткость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Задание для работы в развивающейся кооперации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>
              <a:latin typeface="Bookman Old Style" panose="02050604050505020204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Рассказать друг другу по одной </a:t>
            </a:r>
            <a:r>
              <a:rPr lang="ru-RU" dirty="0" err="1" smtClean="0"/>
              <a:t>тьюторской</a:t>
            </a:r>
            <a:r>
              <a:rPr lang="ru-RU" dirty="0" smtClean="0"/>
              <a:t> истории. Выбрать одну, более… интересную, актуальную, проблемную, типичную…</a:t>
            </a:r>
          </a:p>
          <a:p>
            <a:r>
              <a:rPr lang="ru-RU" dirty="0" smtClean="0"/>
              <a:t>Объединиться в четверки, рассказать по одной </a:t>
            </a:r>
            <a:r>
              <a:rPr lang="ru-RU" dirty="0" err="1" smtClean="0"/>
              <a:t>тьюторской</a:t>
            </a:r>
            <a:r>
              <a:rPr lang="ru-RU" dirty="0" smtClean="0"/>
              <a:t> истории от пары. Выбрать одну…</a:t>
            </a:r>
          </a:p>
          <a:p>
            <a:r>
              <a:rPr lang="ru-RU" dirty="0" smtClean="0"/>
              <a:t>Объединиться в восьмерки. Рассказать по одной </a:t>
            </a:r>
            <a:r>
              <a:rPr lang="ru-RU" dirty="0" err="1" smtClean="0"/>
              <a:t>тьюторской</a:t>
            </a:r>
            <a:r>
              <a:rPr lang="ru-RU" dirty="0" smtClean="0"/>
              <a:t> истории от группы Выбрать одну…Превратить ее в кейс (дополнить необходимыми компонентами).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Домашнее задание</a:t>
            </a:r>
            <a:br>
              <a:rPr lang="ru-RU" sz="4000" b="1" dirty="0" smtClean="0"/>
            </a:br>
            <a:endParaRPr lang="ru-RU" b="1" dirty="0" smtClean="0">
              <a:latin typeface="Bookman Old Style" panose="02050604050505020204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Создать и описать  один кейс, связанный с ситуацией выбора учащихся в основной школе.</a:t>
            </a:r>
          </a:p>
          <a:p>
            <a:r>
              <a:rPr lang="ru-RU" dirty="0" smtClean="0"/>
              <a:t>Оформить его в письменном виде (бумажный и электронный носитель)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Кейс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4400" dirty="0" smtClean="0"/>
              <a:t>   Проанализировать </a:t>
            </a:r>
            <a:r>
              <a:rPr lang="ru-RU" sz="4400" dirty="0" smtClean="0"/>
              <a:t>форму, внести предложения по его адаптации для выполнения домашнего задания.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" y="1981201"/>
            <a:ext cx="8991600" cy="1752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err="1" smtClean="0"/>
              <a:t>Тьюторское</a:t>
            </a:r>
            <a:r>
              <a:rPr lang="ru-RU" sz="4000" b="1" dirty="0" smtClean="0"/>
              <a:t> сопровождение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на этапе рефлексии.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b="1" dirty="0" smtClean="0">
              <a:latin typeface="Bookman Old Style" panose="02050604050505020204" pitchFamily="18" charset="0"/>
            </a:endParaRPr>
          </a:p>
        </p:txBody>
      </p:sp>
      <p:sp>
        <p:nvSpPr>
          <p:cNvPr id="307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129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3-й научно-методический семинар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21 июня 2018г.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г. Пермь</a:t>
            </a:r>
          </a:p>
        </p:txBody>
      </p:sp>
      <p:pic>
        <p:nvPicPr>
          <p:cNvPr id="7" name="Рисунок 6" descr="http://old.tusur.ru/export/sites/ru.tusur.new/ru/centers/ckr/news-ckr/news/2009/10-1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362200" cy="83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Дом\Desktop\tit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28599"/>
            <a:ext cx="2590800" cy="1594339"/>
          </a:xfrm>
          <a:prstGeom prst="rect">
            <a:avLst/>
          </a:prstGeom>
          <a:noFill/>
        </p:spPr>
      </p:pic>
      <p:pic>
        <p:nvPicPr>
          <p:cNvPr id="8" name="Picture 2" descr="C:\Users\Дом\Desktop\tit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228600"/>
            <a:ext cx="2590800" cy="1594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Целевые установки семинара</a:t>
            </a:r>
            <a:br>
              <a:rPr lang="ru-RU" sz="40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>
              <a:latin typeface="Bookman Old Style" panose="02050604050505020204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Цель:</a:t>
            </a:r>
            <a:r>
              <a:rPr lang="ru-RU" dirty="0" smtClean="0"/>
              <a:t> разработка и обсуждение </a:t>
            </a:r>
            <a:r>
              <a:rPr lang="ru-RU" dirty="0" err="1" smtClean="0"/>
              <a:t>тьюторских</a:t>
            </a:r>
            <a:r>
              <a:rPr lang="ru-RU" dirty="0" smtClean="0"/>
              <a:t> </a:t>
            </a:r>
            <a:r>
              <a:rPr lang="ru-RU" dirty="0" smtClean="0"/>
              <a:t>кейсов, раскрывающих сущность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 на разных </a:t>
            </a:r>
            <a:r>
              <a:rPr lang="ru-RU" dirty="0" smtClean="0"/>
              <a:t>э</a:t>
            </a:r>
            <a:r>
              <a:rPr lang="ru-RU" dirty="0" smtClean="0"/>
              <a:t>тапах выбора учащихся основной школы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Задачи:</a:t>
            </a:r>
            <a:endParaRPr lang="ru-RU" dirty="0" smtClean="0"/>
          </a:p>
          <a:p>
            <a:pPr lvl="0"/>
            <a:r>
              <a:rPr lang="ru-RU" dirty="0" smtClean="0"/>
              <a:t>Обменяться </a:t>
            </a:r>
            <a:r>
              <a:rPr lang="ru-RU" dirty="0" err="1" smtClean="0"/>
              <a:t>тьюторскими</a:t>
            </a:r>
            <a:r>
              <a:rPr lang="ru-RU" dirty="0" smtClean="0"/>
              <a:t> историями на разных этапах работы с выбором учащихся</a:t>
            </a:r>
          </a:p>
          <a:p>
            <a:pPr lvl="0"/>
            <a:r>
              <a:rPr lang="ru-RU" dirty="0" smtClean="0"/>
              <a:t>Разработать кейсы для обсуждения</a:t>
            </a:r>
          </a:p>
          <a:p>
            <a:r>
              <a:rPr lang="ru-RU" dirty="0" smtClean="0"/>
              <a:t>Обсудить созданные кейсы, выйти на </a:t>
            </a:r>
            <a:r>
              <a:rPr lang="ru-RU" dirty="0" smtClean="0"/>
              <a:t>рекомендации </a:t>
            </a:r>
            <a:r>
              <a:rPr lang="ru-RU" dirty="0" err="1" smtClean="0"/>
              <a:t>тьютору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b="1" smtClean="0">
                <a:latin typeface="Bookman Old Style" pitchFamily="18" charset="0"/>
              </a:rPr>
              <a:t>  </a:t>
            </a:r>
            <a:r>
              <a:rPr lang="ru-RU" b="1" smtClean="0">
                <a:solidFill>
                  <a:srgbClr val="C00000"/>
                </a:solidFill>
                <a:latin typeface="Bookman Old Style" pitchFamily="18" charset="0"/>
              </a:rPr>
              <a:t>Без рефлексии нет учения. Человек, повторяющий деятельность, заданную в образце сто раз, вполне может ничему не научиться. </a:t>
            </a:r>
          </a:p>
          <a:p>
            <a:pPr algn="ctr">
              <a:buFont typeface="Arial" charset="0"/>
              <a:buNone/>
            </a:pPr>
            <a:r>
              <a:rPr lang="ru-RU" sz="4400" b="1" smtClean="0">
                <a:solidFill>
                  <a:srgbClr val="C00000"/>
                </a:solidFill>
                <a:latin typeface="Bookman Old Style" pitchFamily="18" charset="0"/>
              </a:rPr>
              <a:t>Тот, кто повторяет — </a:t>
            </a:r>
          </a:p>
          <a:p>
            <a:pPr algn="ctr">
              <a:buFont typeface="Arial" charset="0"/>
              <a:buNone/>
            </a:pPr>
            <a:r>
              <a:rPr lang="ru-RU" sz="4400" b="1" smtClean="0">
                <a:solidFill>
                  <a:srgbClr val="C00000"/>
                </a:solidFill>
                <a:latin typeface="Bookman Old Style" pitchFamily="18" charset="0"/>
              </a:rPr>
              <a:t>не учится.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sz="quarter" idx="1"/>
          </p:nvPr>
        </p:nvSpPr>
        <p:spPr>
          <a:xfrm>
            <a:off x="827088" y="1019175"/>
            <a:ext cx="7772400" cy="5434013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buFont typeface="Arial" charset="0"/>
              <a:buNone/>
            </a:pPr>
            <a:r>
              <a:rPr lang="ru-RU" i="1" smtClean="0">
                <a:latin typeface="Arial" charset="0"/>
                <a:cs typeface="Arial" charset="0"/>
              </a:rPr>
              <a:t>  </a:t>
            </a:r>
            <a:r>
              <a:rPr lang="ru-RU" smtClean="0">
                <a:latin typeface="Arial" charset="0"/>
                <a:cs typeface="Arial" charset="0"/>
              </a:rPr>
              <a:t>(от лат. </a:t>
            </a:r>
            <a:r>
              <a:rPr lang="ru-RU" i="1" smtClean="0">
                <a:latin typeface="Arial" charset="0"/>
                <a:cs typeface="Arial" charset="0"/>
              </a:rPr>
              <a:t>reflexio</a:t>
            </a:r>
            <a:r>
              <a:rPr lang="ru-RU" smtClean="0">
                <a:latin typeface="Arial" charset="0"/>
                <a:cs typeface="Arial" charset="0"/>
              </a:rPr>
              <a:t> — обращение назад) — процесс самопознания субъектом внутренних психических актов и состояний.</a:t>
            </a:r>
          </a:p>
          <a:p>
            <a:pPr algn="just" eaLnBrk="1" hangingPunct="1">
              <a:buFont typeface="Arial" charset="0"/>
              <a:buNone/>
            </a:pPr>
            <a:endParaRPr lang="ru-RU" smtClean="0"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</a:pPr>
            <a:r>
              <a:rPr lang="ru-RU" b="1" smtClean="0">
                <a:solidFill>
                  <a:srgbClr val="C00000"/>
                </a:solidFill>
                <a:latin typeface="Bookman Old Style" pitchFamily="18" charset="0"/>
                <a:cs typeface="Arial" charset="0"/>
              </a:rPr>
              <a:t>Цели рефлексии</a:t>
            </a:r>
            <a:r>
              <a:rPr lang="ru-RU" smtClean="0">
                <a:solidFill>
                  <a:srgbClr val="C00000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ru-RU" smtClean="0">
                <a:latin typeface="Arial" charset="0"/>
                <a:cs typeface="Arial" charset="0"/>
              </a:rPr>
              <a:t>— вспомнить, выявить и осознать основные компоненты деятельности: ее смысл, типы, способы, проблемы, пути их решения, полученные результаты и т.п. </a:t>
            </a:r>
          </a:p>
          <a:p>
            <a:pPr algn="just" eaLnBrk="1" hangingPunct="1">
              <a:buFont typeface="Arial" charset="0"/>
              <a:buNone/>
            </a:pPr>
            <a:r>
              <a:rPr lang="ru-RU" smtClean="0">
                <a:latin typeface="Arial" charset="0"/>
                <a:cs typeface="Arial" charset="0"/>
              </a:rPr>
              <a:t>    Без понимания способов своего учения, механизмов познания  не возможно присвоить тех знаний, которые были добыты.</a:t>
            </a:r>
          </a:p>
          <a:p>
            <a:pPr algn="just" eaLnBrk="1" hangingPunct="1">
              <a:buFont typeface="Arial" charset="0"/>
              <a:buChar char="•"/>
            </a:pPr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088" y="495300"/>
            <a:ext cx="777716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  <a:ea typeface="ＭＳ Ｐゴシック" charset="-128"/>
                <a:cs typeface="+mj-cs"/>
              </a:rPr>
              <a:t>Рефлексия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900113" y="333375"/>
            <a:ext cx="7772400" cy="436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smtClean="0">
                <a:solidFill>
                  <a:srgbClr val="C00000"/>
                </a:solidFill>
                <a:latin typeface="Bookman Old Style" pitchFamily="18" charset="0"/>
              </a:rPr>
              <a:t>Этапы рефлексии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850" y="692150"/>
            <a:ext cx="8569325" cy="6049963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1. Остановка предметной (</a:t>
            </a:r>
            <a:r>
              <a:rPr lang="ru-RU" sz="2000" b="1" i="1" dirty="0" err="1" smtClean="0">
                <a:latin typeface="Arial" pitchFamily="34" charset="0"/>
                <a:cs typeface="Arial" pitchFamily="34" charset="0"/>
              </a:rPr>
              <a:t>дорефлексивной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) деятельности.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2. Восстановление последовательности выполненных действий.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3. Изучение составленной последовательности действий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 точки зрения ее эффективности, продуктивности, соответствия поставленным задачам и т.п.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4. Выявление и формулирование результатов рефлексии.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Выделяют несколько видов таких результатов, к которым относятся: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предметная продукция деятельности — идеи, предположения, закономерности, ответы на вопросы и т.п.;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способы, которые использовались или создавались (изобретались) в ходе деятельности;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гипотезы по отношению к будущей деятельности, например: по качеству и количеству то-то возрастет так-то.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5. Проверка гипотез на практике в последующей предметной деятельности.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437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C00000"/>
                </a:solidFill>
                <a:latin typeface="Bookman Old Style" pitchFamily="18" charset="0"/>
              </a:rPr>
              <a:t>Ключевые вопросы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00113" y="1125538"/>
            <a:ext cx="7772400" cy="4572000"/>
          </a:xfrm>
        </p:spPr>
        <p:txBody>
          <a:bodyPr rtlCol="0">
            <a:normAutofit fontScale="8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Каковы ваши главные результаты, что вы поняли, чему научились?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Какие действия (какая деятельность) вызвали наибольший интерес и почему?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 вы выполняли эти действия (деятельность), какими способами? Что вы чувствовали при этом?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 какими трудностями вы столкнулись и как вы их преодолевали?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Каковы замечания и предложения на будущее (себе, преподавателям, организаторам и т.п.)?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sz="4800" smtClean="0"/>
              <a:t>Кейс – метод как педагогическая технология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933825"/>
            <a:ext cx="7696200" cy="2057400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solidFill>
                  <a:schemeClr val="hlink"/>
                </a:solidFill>
                <a:latin typeface="Arial" charset="0"/>
              </a:rPr>
              <a:t>Никитин Валерий Яковлевич, д.п.н., профессор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Кейс – метод как педагогическая технология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Кейс-метод начал применяться в начале </a:t>
            </a:r>
            <a:r>
              <a:rPr lang="en-US" smtClean="0"/>
              <a:t>XX</a:t>
            </a:r>
            <a:r>
              <a:rPr lang="ru-RU" smtClean="0"/>
              <a:t> в.</a:t>
            </a:r>
          </a:p>
          <a:p>
            <a:pPr eaLnBrk="1" hangingPunct="1"/>
            <a:r>
              <a:rPr lang="ru-RU" smtClean="0"/>
              <a:t> Кейс- не просто правдивое описание событий, а информационный комплекс, позволяющий понять ситуацию. </a:t>
            </a:r>
          </a:p>
          <a:p>
            <a:pPr eaLnBrk="1" hangingPunct="1"/>
            <a:r>
              <a:rPr lang="ru-RU" smtClean="0"/>
              <a:t>Метод провоцирует дискуссию, моделирует реальную проблему.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834</Words>
  <Application>Microsoft Office PowerPoint</Application>
  <PresentationFormat>Экран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  Система тьюторского сопровождения элективных образовательных практик как инструмент подготовки учащихся основной школы к выбору профиля обучения   </vt:lpstr>
      <vt:lpstr>   Тьюторское сопровождение на этапе рефлексии.   </vt:lpstr>
      <vt:lpstr>  Целевые установки семинара   </vt:lpstr>
      <vt:lpstr>Слайд 4</vt:lpstr>
      <vt:lpstr>Слайд 5</vt:lpstr>
      <vt:lpstr>Этапы рефлексии</vt:lpstr>
      <vt:lpstr>Ключевые вопросы</vt:lpstr>
      <vt:lpstr>Кейс – метод как педагогическая технология </vt:lpstr>
      <vt:lpstr>Кейс – метод как педагогическая технология</vt:lpstr>
      <vt:lpstr>Кейс – метод как педагогическая технология</vt:lpstr>
      <vt:lpstr>Кейс – метод как педагогическая технология</vt:lpstr>
      <vt:lpstr>Кейс – метод как педагогическая технология</vt:lpstr>
      <vt:lpstr>Чему учит метод кейсов? </vt:lpstr>
      <vt:lpstr>Структура кейса </vt:lpstr>
      <vt:lpstr>Требования к хорошему кейсу </vt:lpstr>
      <vt:lpstr> Задание для работы в развивающейся кооперации </vt:lpstr>
      <vt:lpstr>Домашнее задание </vt:lpstr>
      <vt:lpstr>Кейс тьюторского сопровождения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Система тьюторского сопровождения элективных образовательных практик как инструмент подготовки учащихся основной школы к выбору профиля обучения   </dc:title>
  <dc:creator>Дом</dc:creator>
  <cp:lastModifiedBy>Дом</cp:lastModifiedBy>
  <cp:revision>16</cp:revision>
  <dcterms:created xsi:type="dcterms:W3CDTF">2006-08-16T00:00:00Z</dcterms:created>
  <dcterms:modified xsi:type="dcterms:W3CDTF">2018-06-20T09:49:31Z</dcterms:modified>
</cp:coreProperties>
</file>